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81985e11e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381985e11e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81985e11e7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381985e11e7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81985e11e7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81985e11e7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81985e11e7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81985e11e7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81985e11e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81985e11e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81985e11e7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381985e11e7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8cd577f659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8cd577f659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81985e11e7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381985e11e7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81985e11e7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381985e11e7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832d0c1c7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3832d0c1c7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8152f148f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8152f148f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81985e11e7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381985e11e7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81985e11e7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81985e11e7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8152f148fd_2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38152f148fd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3818088585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3818088585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818088585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3818088585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818088585a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818088585a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818088585a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3818088585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818088585a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3818088585a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818088585a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3818088585a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818088585a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818088585a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neighborhoods.by" TargetMode="External"/><Relationship Id="rId4" Type="http://schemas.openxmlformats.org/officeDocument/2006/relationships/image" Target="../media/image1.jpg"/><Relationship Id="rId5"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mailto:rik@burlingamenetwork.or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6.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jpg"/><Relationship Id="rId5"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FEAFB"/>
            </a:gs>
            <a:gs pos="100000">
              <a:srgbClr val="6E9CE7"/>
            </a:gs>
          </a:gsLst>
          <a:path path="circle">
            <a:fillToRect b="50%" l="50%" r="50%" t="50%"/>
          </a:path>
          <a:tileRect/>
        </a:gra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1430375"/>
            <a:ext cx="8520600" cy="16935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rPr b="1" lang="en"/>
              <a:t>BNN Drill Communications Workshop</a:t>
            </a:r>
            <a:endParaRPr b="1"/>
          </a:p>
          <a:p>
            <a:pPr indent="0" lvl="0" marL="0" rtl="0" algn="ctr">
              <a:spcBef>
                <a:spcPts val="0"/>
              </a:spcBef>
              <a:spcAft>
                <a:spcPts val="0"/>
              </a:spcAft>
              <a:buNone/>
            </a:pPr>
            <a:r>
              <a:t/>
            </a:r>
            <a:endParaRPr/>
          </a:p>
          <a:p>
            <a:pPr indent="0" lvl="0" marL="0" rtl="0" algn="l">
              <a:spcBef>
                <a:spcPts val="0"/>
              </a:spcBef>
              <a:spcAft>
                <a:spcPts val="0"/>
              </a:spcAft>
              <a:buNone/>
            </a:pPr>
            <a:r>
              <a:t/>
            </a:r>
            <a:endParaRPr/>
          </a:p>
        </p:txBody>
      </p:sp>
      <p:sp>
        <p:nvSpPr>
          <p:cNvPr id="55" name="Google Shape;55;p13"/>
          <p:cNvSpPr txBox="1"/>
          <p:nvPr>
            <p:ph idx="1" type="subTitle"/>
          </p:nvPr>
        </p:nvSpPr>
        <p:spPr>
          <a:xfrm>
            <a:off x="311700" y="3296701"/>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3000">
                <a:solidFill>
                  <a:schemeClr val="dk1"/>
                </a:solidFill>
              </a:rPr>
              <a:t>9/25/25</a:t>
            </a:r>
            <a:endParaRPr sz="30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FEAFB"/>
            </a:gs>
            <a:gs pos="100000">
              <a:srgbClr val="6E9CE7"/>
            </a:gs>
          </a:gsLst>
          <a:path path="circle">
            <a:fillToRect b="50%" l="50%" r="50%" t="50%"/>
          </a:path>
          <a:tileRect/>
        </a:gra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020"/>
              <a:t>FRS/HAM RADIOS</a:t>
            </a:r>
            <a:endParaRPr b="1" sz="3020"/>
          </a:p>
        </p:txBody>
      </p:sp>
      <p:sp>
        <p:nvSpPr>
          <p:cNvPr id="115" name="Google Shape;115;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400">
                <a:solidFill>
                  <a:srgbClr val="CC0000"/>
                </a:solidFill>
              </a:rPr>
              <a:t>During the second half of the Drill (9:45-10:30 AM), when a simulated cell/internet outage occurs, a Resource Net will be activated using FRS/HAM radios. Neighborhoods will communicate their assigned </a:t>
            </a:r>
            <a:r>
              <a:rPr lang="en" sz="2400">
                <a:solidFill>
                  <a:srgbClr val="CC0000"/>
                </a:solidFill>
              </a:rPr>
              <a:t>NEED during a roll call of </a:t>
            </a:r>
            <a:r>
              <a:rPr lang="en" sz="2400">
                <a:solidFill>
                  <a:srgbClr val="CC0000"/>
                </a:solidFill>
                <a:uFill>
                  <a:noFill/>
                </a:uFill>
                <a:hlinkClick r:id="rId3">
                  <a:extLst>
                    <a:ext uri="{A12FA001-AC4F-418D-AE19-62706E023703}">
                      <ahyp:hlinkClr val="tx"/>
                    </a:ext>
                  </a:extLst>
                </a:hlinkClick>
              </a:rPr>
              <a:t>neighborhoods by</a:t>
            </a:r>
            <a:r>
              <a:rPr lang="en" sz="2400">
                <a:solidFill>
                  <a:srgbClr val="CC0000"/>
                </a:solidFill>
              </a:rPr>
              <a:t> Net Controls. A Neighborhood’s RESOURCE will be offered when called for by Net Control. </a:t>
            </a:r>
            <a:endParaRPr sz="2400">
              <a:solidFill>
                <a:srgbClr val="CC0000"/>
              </a:solidFill>
            </a:endParaRPr>
          </a:p>
        </p:txBody>
      </p:sp>
      <p:pic>
        <p:nvPicPr>
          <p:cNvPr descr="communication walkie talkie cartoon vector illustration (Provided by Getty Images)" id="116" name="Google Shape;116;p22"/>
          <p:cNvPicPr preferRelativeResize="0"/>
          <p:nvPr/>
        </p:nvPicPr>
        <p:blipFill>
          <a:blip r:embed="rId4">
            <a:alphaModFix/>
          </a:blip>
          <a:stretch>
            <a:fillRect/>
          </a:stretch>
        </p:blipFill>
        <p:spPr>
          <a:xfrm>
            <a:off x="4225609" y="190031"/>
            <a:ext cx="878397" cy="878397"/>
          </a:xfrm>
          <a:prstGeom prst="rect">
            <a:avLst/>
          </a:prstGeom>
          <a:noFill/>
          <a:ln>
            <a:noFill/>
          </a:ln>
        </p:spPr>
      </p:pic>
      <p:pic>
        <p:nvPicPr>
          <p:cNvPr descr="Antenna related icon on background for graphic and web design. Simple illustration. Internet concept symbol for website button or mobile app (Provided by Getty Images)" id="117" name="Google Shape;117;p22"/>
          <p:cNvPicPr preferRelativeResize="0"/>
          <p:nvPr/>
        </p:nvPicPr>
        <p:blipFill>
          <a:blip r:embed="rId5">
            <a:alphaModFix/>
          </a:blip>
          <a:stretch>
            <a:fillRect/>
          </a:stretch>
        </p:blipFill>
        <p:spPr>
          <a:xfrm>
            <a:off x="5967521" y="190031"/>
            <a:ext cx="949304" cy="87839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FEAFB"/>
            </a:gs>
            <a:gs pos="100000">
              <a:srgbClr val="6E9CE7"/>
            </a:gs>
          </a:gsLst>
          <a:path path="circle">
            <a:fillToRect b="50%" l="50%" r="50%" t="50%"/>
          </a:path>
          <a:tileRect/>
        </a:gradFill>
      </p:bgPr>
    </p:bg>
    <p:spTree>
      <p:nvGrpSpPr>
        <p:cNvPr id="121" name="Shape 121"/>
        <p:cNvGrpSpPr/>
        <p:nvPr/>
      </p:nvGrpSpPr>
      <p:grpSpPr>
        <a:xfrm>
          <a:off x="0" y="0"/>
          <a:ext cx="0" cy="0"/>
          <a:chOff x="0" y="0"/>
          <a:chExt cx="0" cy="0"/>
        </a:xfrm>
      </p:grpSpPr>
      <p:sp>
        <p:nvSpPr>
          <p:cNvPr id="122" name="Google Shape;122;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020"/>
              <a:t>REGIONS</a:t>
            </a:r>
            <a:endParaRPr b="1" sz="3020"/>
          </a:p>
        </p:txBody>
      </p:sp>
      <p:sp>
        <p:nvSpPr>
          <p:cNvPr id="123" name="Google Shape;123;p23"/>
          <p:cNvSpPr txBox="1"/>
          <p:nvPr>
            <p:ph idx="1" type="body"/>
          </p:nvPr>
        </p:nvSpPr>
        <p:spPr>
          <a:xfrm>
            <a:off x="311700" y="1152475"/>
            <a:ext cx="8520600" cy="34164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2200"/>
              <a:t>For Drill </a:t>
            </a:r>
            <a:r>
              <a:rPr b="1" lang="en" sz="2200">
                <a:solidFill>
                  <a:srgbClr val="CC0000"/>
                </a:solidFill>
              </a:rPr>
              <a:t>radio</a:t>
            </a:r>
            <a:r>
              <a:rPr b="1" lang="en" sz="2200"/>
              <a:t> </a:t>
            </a:r>
            <a:r>
              <a:rPr lang="en" sz="2200"/>
              <a:t>communications, Burlingame will be divided by </a:t>
            </a:r>
            <a:r>
              <a:rPr b="1" lang="en" sz="2200">
                <a:solidFill>
                  <a:schemeClr val="dk1"/>
                </a:solidFill>
              </a:rPr>
              <a:t>Broadway Avenue</a:t>
            </a:r>
            <a:r>
              <a:rPr lang="en" sz="2200"/>
              <a:t>.</a:t>
            </a:r>
            <a:endParaRPr sz="2200"/>
          </a:p>
          <a:p>
            <a:pPr indent="457200" lvl="0" marL="0" rtl="0" algn="l">
              <a:spcBef>
                <a:spcPts val="1200"/>
              </a:spcBef>
              <a:spcAft>
                <a:spcPts val="0"/>
              </a:spcAft>
              <a:buNone/>
            </a:pPr>
            <a:r>
              <a:rPr b="1" lang="en" sz="2200">
                <a:solidFill>
                  <a:srgbClr val="CC0000"/>
                </a:solidFill>
              </a:rPr>
              <a:t>South region </a:t>
            </a:r>
            <a:r>
              <a:rPr lang="en" sz="2200">
                <a:solidFill>
                  <a:schemeClr val="dk1"/>
                </a:solidFill>
              </a:rPr>
              <a:t>- those living and operating </a:t>
            </a:r>
            <a:r>
              <a:rPr b="1" lang="en" sz="2200">
                <a:solidFill>
                  <a:schemeClr val="dk1"/>
                </a:solidFill>
              </a:rPr>
              <a:t>south of Broadway</a:t>
            </a:r>
            <a:r>
              <a:rPr lang="en" sz="2200">
                <a:solidFill>
                  <a:schemeClr val="dk1"/>
                </a:solidFill>
              </a:rPr>
              <a:t>.</a:t>
            </a:r>
            <a:endParaRPr sz="2200">
              <a:solidFill>
                <a:schemeClr val="dk1"/>
              </a:solidFill>
            </a:endParaRPr>
          </a:p>
          <a:p>
            <a:pPr indent="457200" lvl="0" marL="0" rtl="0" algn="l">
              <a:spcBef>
                <a:spcPts val="1200"/>
              </a:spcBef>
              <a:spcAft>
                <a:spcPts val="1200"/>
              </a:spcAft>
              <a:buNone/>
            </a:pPr>
            <a:r>
              <a:rPr b="1" lang="en" sz="2200">
                <a:solidFill>
                  <a:srgbClr val="CC0000"/>
                </a:solidFill>
              </a:rPr>
              <a:t>North region</a:t>
            </a:r>
            <a:r>
              <a:rPr lang="en" sz="2200">
                <a:solidFill>
                  <a:schemeClr val="dk1"/>
                </a:solidFill>
              </a:rPr>
              <a:t> - those living and operating </a:t>
            </a:r>
            <a:r>
              <a:rPr b="1" lang="en" sz="2200">
                <a:solidFill>
                  <a:schemeClr val="dk1"/>
                </a:solidFill>
              </a:rPr>
              <a:t>north of Broadway.</a:t>
            </a:r>
            <a:endParaRPr b="1" sz="22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FEAFB"/>
            </a:gs>
            <a:gs pos="100000">
              <a:srgbClr val="6E9CE7"/>
            </a:gs>
          </a:gsLst>
          <a:path path="circle">
            <a:fillToRect b="50%" l="50%" r="50%" t="50%"/>
          </a:path>
          <a:tileRect/>
        </a:gra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sz="3355"/>
              <a:t>FRS CHANNELS</a:t>
            </a:r>
            <a:r>
              <a:rPr lang="en"/>
              <a:t> </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452074"/>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500"/>
              <a:t>Those in the </a:t>
            </a:r>
            <a:r>
              <a:rPr b="1" lang="en" sz="2500">
                <a:solidFill>
                  <a:schemeClr val="dk1"/>
                </a:solidFill>
              </a:rPr>
              <a:t>South</a:t>
            </a:r>
            <a:r>
              <a:rPr lang="en" sz="2500">
                <a:solidFill>
                  <a:schemeClr val="dk1"/>
                </a:solidFill>
              </a:rPr>
              <a:t> </a:t>
            </a:r>
            <a:r>
              <a:rPr lang="en" sz="2500"/>
              <a:t>region will use </a:t>
            </a:r>
            <a:r>
              <a:rPr lang="en" sz="2500">
                <a:solidFill>
                  <a:srgbClr val="CC0000"/>
                </a:solidFill>
              </a:rPr>
              <a:t>FRS Channel 5, DCS 1</a:t>
            </a:r>
            <a:r>
              <a:rPr lang="en" sz="2500"/>
              <a:t>.</a:t>
            </a:r>
            <a:endParaRPr sz="2500"/>
          </a:p>
          <a:p>
            <a:pPr indent="0" lvl="0" marL="0" rtl="0" algn="l">
              <a:spcBef>
                <a:spcPts val="1200"/>
              </a:spcBef>
              <a:spcAft>
                <a:spcPts val="0"/>
              </a:spcAft>
              <a:buNone/>
            </a:pPr>
            <a:r>
              <a:rPr lang="en" sz="2500"/>
              <a:t>Those in the </a:t>
            </a:r>
            <a:r>
              <a:rPr b="1" lang="en" sz="2500">
                <a:solidFill>
                  <a:schemeClr val="dk1"/>
                </a:solidFill>
              </a:rPr>
              <a:t>North</a:t>
            </a:r>
            <a:r>
              <a:rPr lang="en" sz="2500"/>
              <a:t> region will use </a:t>
            </a:r>
            <a:r>
              <a:rPr lang="en" sz="2500">
                <a:solidFill>
                  <a:srgbClr val="CC0000"/>
                </a:solidFill>
              </a:rPr>
              <a:t>FRS Channel 6, DCS 11</a:t>
            </a:r>
            <a:r>
              <a:rPr lang="en" sz="2500"/>
              <a:t>.</a:t>
            </a:r>
            <a:endParaRPr sz="2500"/>
          </a:p>
          <a:p>
            <a:pPr indent="0" lvl="0" marL="0" rtl="0" algn="l">
              <a:spcBef>
                <a:spcPts val="1200"/>
              </a:spcBef>
              <a:spcAft>
                <a:spcPts val="0"/>
              </a:spcAft>
              <a:buNone/>
            </a:pPr>
            <a:r>
              <a:t/>
            </a:r>
            <a:endParaRPr b="1" sz="2500"/>
          </a:p>
          <a:p>
            <a:pPr indent="0" lvl="0" marL="0" rtl="0" algn="l">
              <a:spcBef>
                <a:spcPts val="1200"/>
              </a:spcBef>
              <a:spcAft>
                <a:spcPts val="1200"/>
              </a:spcAft>
              <a:buNone/>
            </a:pPr>
            <a:r>
              <a:rPr b="1" lang="en" sz="2500">
                <a:solidFill>
                  <a:schemeClr val="dk1"/>
                </a:solidFill>
              </a:rPr>
              <a:t>KNOW HOW TO PROGRAM YOUR FRS RADIO TO CHANGE CHANNELS AND PRIVACY CODE</a:t>
            </a:r>
            <a:endParaRPr b="1" sz="25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FEAFB"/>
            </a:gs>
            <a:gs pos="100000">
              <a:srgbClr val="6E9CE7"/>
            </a:gs>
          </a:gsLst>
          <a:path path="circle">
            <a:fillToRect b="50%" l="50%" r="50%" t="50%"/>
          </a:path>
          <a:tileRect/>
        </a:gra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020"/>
              <a:t>HAM RADIO</a:t>
            </a:r>
            <a:endParaRPr b="1" sz="3020"/>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500">
                <a:solidFill>
                  <a:schemeClr val="dk1"/>
                </a:solidFill>
              </a:rPr>
              <a:t>HAM radio operators will be regional Net Controls</a:t>
            </a:r>
            <a:r>
              <a:rPr lang="en" sz="2500"/>
              <a:t> </a:t>
            </a:r>
            <a:r>
              <a:rPr lang="en" sz="2500">
                <a:solidFill>
                  <a:schemeClr val="dk1"/>
                </a:solidFill>
              </a:rPr>
              <a:t>monitoring their regional FRS channel and both the Burlingame repeater</a:t>
            </a:r>
            <a:r>
              <a:rPr lang="en" sz="2500"/>
              <a:t> </a:t>
            </a:r>
            <a:r>
              <a:rPr lang="en" sz="2500">
                <a:solidFill>
                  <a:srgbClr val="CC0000"/>
                </a:solidFill>
              </a:rPr>
              <a:t>(BURL V: 146.805 Mhz (-) PL 192.8)</a:t>
            </a:r>
            <a:r>
              <a:rPr lang="en" sz="2500"/>
              <a:t> </a:t>
            </a:r>
            <a:r>
              <a:rPr lang="en" sz="2500">
                <a:solidFill>
                  <a:schemeClr val="dk1"/>
                </a:solidFill>
              </a:rPr>
              <a:t>and Simplex</a:t>
            </a:r>
            <a:r>
              <a:rPr lang="en" sz="2500"/>
              <a:t> </a:t>
            </a:r>
            <a:r>
              <a:rPr lang="en" sz="2500">
                <a:solidFill>
                  <a:srgbClr val="CC0000"/>
                </a:solidFill>
              </a:rPr>
              <a:t>(BURL 1: 147.525 Mhz, PL 114.8)</a:t>
            </a:r>
            <a:r>
              <a:rPr lang="en" sz="2500">
                <a:solidFill>
                  <a:schemeClr val="dk1"/>
                </a:solidFill>
              </a:rPr>
              <a:t>. The primary frequency will be the repeater - BURL V.</a:t>
            </a:r>
            <a:endParaRPr sz="25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FEAFB"/>
            </a:gs>
            <a:gs pos="100000">
              <a:srgbClr val="6E9CE7"/>
            </a:gs>
          </a:gsLst>
          <a:path path="circle">
            <a:fillToRect b="50%" l="50%" r="50%" t="50%"/>
          </a:path>
          <a:tileRect/>
        </a:gradFill>
      </p:bgPr>
    </p:bg>
    <p:spTree>
      <p:nvGrpSpPr>
        <p:cNvPr id="139" name="Shape 139"/>
        <p:cNvGrpSpPr/>
        <p:nvPr/>
      </p:nvGrpSpPr>
      <p:grpSpPr>
        <a:xfrm>
          <a:off x="0" y="0"/>
          <a:ext cx="0" cy="0"/>
          <a:chOff x="0" y="0"/>
          <a:chExt cx="0" cy="0"/>
        </a:xfrm>
      </p:grpSpPr>
      <p:sp>
        <p:nvSpPr>
          <p:cNvPr id="140" name="Google Shape;140;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020"/>
              <a:t>HAM NET CONTROLS</a:t>
            </a:r>
            <a:endParaRPr b="1" sz="3020"/>
          </a:p>
        </p:txBody>
      </p:sp>
      <p:sp>
        <p:nvSpPr>
          <p:cNvPr id="141" name="Google Shape;141;p26"/>
          <p:cNvSpPr txBox="1"/>
          <p:nvPr>
            <p:ph idx="1" type="body"/>
          </p:nvPr>
        </p:nvSpPr>
        <p:spPr>
          <a:xfrm>
            <a:off x="311700" y="11445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500">
                <a:solidFill>
                  <a:schemeClr val="dk1"/>
                </a:solidFill>
              </a:rPr>
              <a:t>HAM Net Controls will request RESOURCES in their region using FRS radios. If the RESOURCE is not available, they will relay the request via the repeater (BURL V) to the opposite region’s Net Controls.</a:t>
            </a:r>
            <a:endParaRPr sz="25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FEAFB"/>
            </a:gs>
            <a:gs pos="100000">
              <a:srgbClr val="6E9CE7"/>
            </a:gs>
          </a:gsLst>
          <a:path path="circle">
            <a:fillToRect b="50%" l="50%" r="50%" t="50%"/>
          </a:path>
          <a:tileRect/>
        </a:gradFill>
      </p:bgPr>
    </p:bg>
    <p:spTree>
      <p:nvGrpSpPr>
        <p:cNvPr id="145" name="Shape 145"/>
        <p:cNvGrpSpPr/>
        <p:nvPr/>
      </p:nvGrpSpPr>
      <p:grpSpPr>
        <a:xfrm>
          <a:off x="0" y="0"/>
          <a:ext cx="0" cy="0"/>
          <a:chOff x="0" y="0"/>
          <a:chExt cx="0" cy="0"/>
        </a:xfrm>
      </p:grpSpPr>
      <p:sp>
        <p:nvSpPr>
          <p:cNvPr id="146" name="Google Shape;146;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020"/>
              <a:t>HAM NET CONTROLS</a:t>
            </a:r>
            <a:endParaRPr b="1" sz="3020"/>
          </a:p>
        </p:txBody>
      </p:sp>
      <p:sp>
        <p:nvSpPr>
          <p:cNvPr id="147" name="Google Shape;147;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500">
                <a:solidFill>
                  <a:schemeClr val="dk1"/>
                </a:solidFill>
              </a:rPr>
              <a:t>Using FRS radio, those opposite regional Net Controls will then request their region’s neighborhoods for the RESOURCE. When it is found, that information will be relayed, via the repeater, back to the requesting region’s Net Controls who will notify the requesting neighborhood that its requested RESOURCE was found.</a:t>
            </a:r>
            <a:endParaRPr sz="25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FEAFB"/>
            </a:gs>
            <a:gs pos="100000">
              <a:srgbClr val="6E9CE7"/>
            </a:gs>
          </a:gsLst>
          <a:path path="circle">
            <a:fillToRect b="50%" l="50%" r="50%" t="50%"/>
          </a:path>
          <a:tileRect/>
        </a:gradFill>
      </p:bgPr>
    </p:bg>
    <p:spTree>
      <p:nvGrpSpPr>
        <p:cNvPr id="151" name="Shape 151"/>
        <p:cNvGrpSpPr/>
        <p:nvPr/>
      </p:nvGrpSpPr>
      <p:grpSpPr>
        <a:xfrm>
          <a:off x="0" y="0"/>
          <a:ext cx="0" cy="0"/>
          <a:chOff x="0" y="0"/>
          <a:chExt cx="0" cy="0"/>
        </a:xfrm>
      </p:grpSpPr>
      <p:sp>
        <p:nvSpPr>
          <p:cNvPr id="152" name="Google Shape;152;p28"/>
          <p:cNvSpPr txBox="1"/>
          <p:nvPr>
            <p:ph type="title"/>
          </p:nvPr>
        </p:nvSpPr>
        <p:spPr>
          <a:xfrm>
            <a:off x="311700" y="1833434"/>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020"/>
              <a:t>BNN Communication Log</a:t>
            </a:r>
            <a:endParaRPr b="1" sz="3020"/>
          </a:p>
        </p:txBody>
      </p:sp>
      <p:sp>
        <p:nvSpPr>
          <p:cNvPr id="153" name="Google Shape;153;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54" name="Google Shape;154;p28" title="Screenshot 2025-09-23 at 10.49.10 PM.png"/>
          <p:cNvPicPr preferRelativeResize="0"/>
          <p:nvPr/>
        </p:nvPicPr>
        <p:blipFill>
          <a:blip r:embed="rId3">
            <a:alphaModFix/>
          </a:blip>
          <a:stretch>
            <a:fillRect/>
          </a:stretch>
        </p:blipFill>
        <p:spPr>
          <a:xfrm>
            <a:off x="5161306" y="138688"/>
            <a:ext cx="3864375" cy="495017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FEAFB"/>
            </a:gs>
            <a:gs pos="100000">
              <a:srgbClr val="6E9CE7"/>
            </a:gs>
          </a:gsLst>
          <a:path path="circle">
            <a:fillToRect b="50%" l="50%" r="50%" t="50%"/>
          </a:path>
          <a:tileRect/>
        </a:gradFill>
      </p:bgPr>
    </p:bg>
    <p:spTree>
      <p:nvGrpSpPr>
        <p:cNvPr id="158" name="Shape 158"/>
        <p:cNvGrpSpPr/>
        <p:nvPr/>
      </p:nvGrpSpPr>
      <p:grpSpPr>
        <a:xfrm>
          <a:off x="0" y="0"/>
          <a:ext cx="0" cy="0"/>
          <a:chOff x="0" y="0"/>
          <a:chExt cx="0" cy="0"/>
        </a:xfrm>
      </p:grpSpPr>
      <p:sp>
        <p:nvSpPr>
          <p:cNvPr id="159" name="Google Shape;159;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020"/>
              <a:t>BURLINGAME MAP</a:t>
            </a:r>
            <a:endParaRPr b="1" sz="3020"/>
          </a:p>
        </p:txBody>
      </p:sp>
      <p:sp>
        <p:nvSpPr>
          <p:cNvPr id="160" name="Google Shape;160;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FEAFB"/>
            </a:gs>
            <a:gs pos="100000">
              <a:srgbClr val="6E9CE7"/>
            </a:gs>
          </a:gsLst>
          <a:path path="circle">
            <a:fillToRect b="50%" l="50%" r="50%" t="50%"/>
          </a:path>
          <a:tileRect/>
        </a:gradFill>
      </p:bgPr>
    </p:bg>
    <p:spTree>
      <p:nvGrpSpPr>
        <p:cNvPr id="164" name="Shape 164"/>
        <p:cNvGrpSpPr/>
        <p:nvPr/>
      </p:nvGrpSpPr>
      <p:grpSpPr>
        <a:xfrm>
          <a:off x="0" y="0"/>
          <a:ext cx="0" cy="0"/>
          <a:chOff x="0" y="0"/>
          <a:chExt cx="0" cy="0"/>
        </a:xfrm>
      </p:grpSpPr>
      <p:sp>
        <p:nvSpPr>
          <p:cNvPr id="165" name="Google Shape;165;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020"/>
              <a:t>WORKSHOP </a:t>
            </a:r>
            <a:endParaRPr b="1" sz="3020"/>
          </a:p>
        </p:txBody>
      </p:sp>
      <p:sp>
        <p:nvSpPr>
          <p:cNvPr id="166" name="Google Shape;166;p30"/>
          <p:cNvSpPr txBox="1"/>
          <p:nvPr>
            <p:ph idx="1" type="body"/>
          </p:nvPr>
        </p:nvSpPr>
        <p:spPr>
          <a:xfrm>
            <a:off x="311700" y="1117775"/>
            <a:ext cx="8520600" cy="37653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852"/>
              <a:buNone/>
            </a:pPr>
            <a:r>
              <a:rPr b="1" lang="en" sz="1795">
                <a:solidFill>
                  <a:schemeClr val="dk1"/>
                </a:solidFill>
              </a:rPr>
              <a:t>Pick up:</a:t>
            </a:r>
            <a:r>
              <a:rPr lang="en" sz="1795">
                <a:solidFill>
                  <a:schemeClr val="dk1"/>
                </a:solidFill>
              </a:rPr>
              <a:t> </a:t>
            </a:r>
            <a:endParaRPr sz="1795">
              <a:solidFill>
                <a:schemeClr val="dk1"/>
              </a:solidFill>
            </a:endParaRPr>
          </a:p>
          <a:p>
            <a:pPr indent="0" lvl="0" marL="0" rtl="0" algn="l">
              <a:lnSpc>
                <a:spcPct val="95000"/>
              </a:lnSpc>
              <a:spcBef>
                <a:spcPts val="1200"/>
              </a:spcBef>
              <a:spcAft>
                <a:spcPts val="0"/>
              </a:spcAft>
              <a:buSzPts val="852"/>
              <a:buNone/>
            </a:pPr>
            <a:r>
              <a:rPr lang="en" sz="1795">
                <a:solidFill>
                  <a:schemeClr val="dk1"/>
                </a:solidFill>
              </a:rPr>
              <a:t>BNN Communication Logs, Neighborhood NEEDS and RESOURCES, FRS radios for new neighborhoods</a:t>
            </a:r>
            <a:endParaRPr sz="1795">
              <a:solidFill>
                <a:schemeClr val="dk1"/>
              </a:solidFill>
            </a:endParaRPr>
          </a:p>
          <a:p>
            <a:pPr indent="0" lvl="0" marL="0" rtl="0" algn="l">
              <a:lnSpc>
                <a:spcPct val="95000"/>
              </a:lnSpc>
              <a:spcBef>
                <a:spcPts val="1200"/>
              </a:spcBef>
              <a:spcAft>
                <a:spcPts val="0"/>
              </a:spcAft>
              <a:buSzPts val="852"/>
              <a:buNone/>
            </a:pPr>
            <a:r>
              <a:rPr b="1" lang="en" sz="1795">
                <a:solidFill>
                  <a:schemeClr val="dk1"/>
                </a:solidFill>
              </a:rPr>
              <a:t>Demonstration of how to operate an FRS radio (walkie-talkie): </a:t>
            </a:r>
            <a:endParaRPr b="1" sz="1795">
              <a:solidFill>
                <a:schemeClr val="dk1"/>
              </a:solidFill>
            </a:endParaRPr>
          </a:p>
          <a:p>
            <a:pPr indent="457200" lvl="0" marL="0" rtl="0" algn="l">
              <a:lnSpc>
                <a:spcPct val="95000"/>
              </a:lnSpc>
              <a:spcBef>
                <a:spcPts val="1200"/>
              </a:spcBef>
              <a:spcAft>
                <a:spcPts val="0"/>
              </a:spcAft>
              <a:buSzPts val="852"/>
              <a:buNone/>
            </a:pPr>
            <a:r>
              <a:rPr lang="en" sz="1795">
                <a:solidFill>
                  <a:schemeClr val="dk1"/>
                </a:solidFill>
              </a:rPr>
              <a:t>Antenna vertical </a:t>
            </a:r>
            <a:endParaRPr sz="1795">
              <a:solidFill>
                <a:schemeClr val="dk1"/>
              </a:solidFill>
            </a:endParaRPr>
          </a:p>
          <a:p>
            <a:pPr indent="457200" lvl="0" marL="0" rtl="0" algn="l">
              <a:lnSpc>
                <a:spcPct val="95000"/>
              </a:lnSpc>
              <a:spcBef>
                <a:spcPts val="1200"/>
              </a:spcBef>
              <a:spcAft>
                <a:spcPts val="0"/>
              </a:spcAft>
              <a:buSzPts val="852"/>
              <a:buNone/>
            </a:pPr>
            <a:r>
              <a:rPr lang="en" sz="1795">
                <a:solidFill>
                  <a:schemeClr val="dk1"/>
                </a:solidFill>
              </a:rPr>
              <a:t>First Listen </a:t>
            </a:r>
            <a:endParaRPr sz="1795">
              <a:solidFill>
                <a:schemeClr val="dk1"/>
              </a:solidFill>
            </a:endParaRPr>
          </a:p>
          <a:p>
            <a:pPr indent="457200" lvl="0" marL="0" rtl="0" algn="l">
              <a:lnSpc>
                <a:spcPct val="95000"/>
              </a:lnSpc>
              <a:spcBef>
                <a:spcPts val="1200"/>
              </a:spcBef>
              <a:spcAft>
                <a:spcPts val="0"/>
              </a:spcAft>
              <a:buSzPts val="852"/>
              <a:buNone/>
            </a:pPr>
            <a:r>
              <a:rPr lang="en" sz="1795">
                <a:solidFill>
                  <a:schemeClr val="dk1"/>
                </a:solidFill>
              </a:rPr>
              <a:t>“Push-To-Talk” button should be Push-To-</a:t>
            </a:r>
            <a:r>
              <a:rPr lang="en" sz="1795">
                <a:solidFill>
                  <a:srgbClr val="FF0000"/>
                </a:solidFill>
              </a:rPr>
              <a:t>Pause</a:t>
            </a:r>
            <a:r>
              <a:rPr lang="en" sz="1795">
                <a:solidFill>
                  <a:schemeClr val="dk1"/>
                </a:solidFill>
              </a:rPr>
              <a:t>-To-Talk button</a:t>
            </a:r>
            <a:endParaRPr sz="1795">
              <a:solidFill>
                <a:schemeClr val="dk1"/>
              </a:solidFill>
            </a:endParaRPr>
          </a:p>
          <a:p>
            <a:pPr indent="0" lvl="0" marL="457200" rtl="0" algn="l">
              <a:lnSpc>
                <a:spcPct val="95000"/>
              </a:lnSpc>
              <a:spcBef>
                <a:spcPts val="1200"/>
              </a:spcBef>
              <a:spcAft>
                <a:spcPts val="0"/>
              </a:spcAft>
              <a:buSzPts val="852"/>
              <a:buNone/>
            </a:pPr>
            <a:r>
              <a:rPr lang="en" sz="1795">
                <a:solidFill>
                  <a:schemeClr val="dk1"/>
                </a:solidFill>
              </a:rPr>
              <a:t>Radio communication protocols: First state who you are calling, then identify yourself. Wait for acknowledgement.  “over”, “copy” </a:t>
            </a:r>
            <a:endParaRPr sz="1795">
              <a:solidFill>
                <a:schemeClr val="dk1"/>
              </a:solidFill>
            </a:endParaRPr>
          </a:p>
          <a:p>
            <a:pPr indent="0" lvl="0" marL="0" rtl="0" algn="l">
              <a:lnSpc>
                <a:spcPct val="95000"/>
              </a:lnSpc>
              <a:spcBef>
                <a:spcPts val="1200"/>
              </a:spcBef>
              <a:spcAft>
                <a:spcPts val="0"/>
              </a:spcAft>
              <a:buSzPts val="852"/>
              <a:buNone/>
            </a:pPr>
            <a:r>
              <a:rPr lang="en" sz="1795">
                <a:solidFill>
                  <a:schemeClr val="dk1"/>
                </a:solidFill>
              </a:rPr>
              <a:t>Help with FRS programming.</a:t>
            </a:r>
            <a:endParaRPr sz="1795">
              <a:solidFill>
                <a:schemeClr val="dk1"/>
              </a:solidFill>
            </a:endParaRPr>
          </a:p>
          <a:p>
            <a:pPr indent="0" lvl="0" marL="0" rtl="0" algn="l">
              <a:lnSpc>
                <a:spcPct val="95000"/>
              </a:lnSpc>
              <a:spcBef>
                <a:spcPts val="1200"/>
              </a:spcBef>
              <a:spcAft>
                <a:spcPts val="1200"/>
              </a:spcAft>
              <a:buSzPts val="852"/>
              <a:buNone/>
            </a:pPr>
            <a:r>
              <a:t/>
            </a:r>
            <a:endParaRPr sz="1395">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FEAFB"/>
            </a:gs>
            <a:gs pos="100000">
              <a:srgbClr val="6E9CE7"/>
            </a:gs>
          </a:gsLst>
          <a:path path="circle">
            <a:fillToRect b="50%" l="50%" r="50%" t="50%"/>
          </a:path>
          <a:tileRect/>
        </a:gradFill>
      </p:bgPr>
    </p:bg>
    <p:spTree>
      <p:nvGrpSpPr>
        <p:cNvPr id="170" name="Shape 170"/>
        <p:cNvGrpSpPr/>
        <p:nvPr/>
      </p:nvGrpSpPr>
      <p:grpSpPr>
        <a:xfrm>
          <a:off x="0" y="0"/>
          <a:ext cx="0" cy="0"/>
          <a:chOff x="0" y="0"/>
          <a:chExt cx="0" cy="0"/>
        </a:xfrm>
      </p:grpSpPr>
      <p:sp>
        <p:nvSpPr>
          <p:cNvPr id="171" name="Google Shape;171;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020"/>
              <a:t>WORKSHOP </a:t>
            </a:r>
            <a:endParaRPr b="1" sz="3020"/>
          </a:p>
        </p:txBody>
      </p:sp>
      <p:sp>
        <p:nvSpPr>
          <p:cNvPr id="172" name="Google Shape;172;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solidFill>
                  <a:schemeClr val="dk1"/>
                </a:solidFill>
              </a:rPr>
              <a:t>Help with Zello (“BNN Zello Net” Channel, how to “message”, etc.)</a:t>
            </a:r>
            <a:endParaRPr>
              <a:solidFill>
                <a:schemeClr val="dk1"/>
              </a:solidFill>
            </a:endParaRPr>
          </a:p>
          <a:p>
            <a:pPr indent="0" lvl="0" marL="0" rtl="0" algn="l">
              <a:spcBef>
                <a:spcPts val="1200"/>
              </a:spcBef>
              <a:spcAft>
                <a:spcPts val="1200"/>
              </a:spcAft>
              <a:buClr>
                <a:schemeClr val="dk1"/>
              </a:buClr>
              <a:buSzPts val="1100"/>
              <a:buFont typeface="Arial"/>
              <a:buNone/>
            </a:pPr>
            <a:r>
              <a:rPr lang="en">
                <a:solidFill>
                  <a:schemeClr val="dk1"/>
                </a:solidFill>
              </a:rPr>
              <a:t>HAM radio 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FEAFB"/>
            </a:gs>
            <a:gs pos="100000">
              <a:srgbClr val="6E9CE7"/>
            </a:gs>
          </a:gsLst>
          <a:path path="circle">
            <a:fillToRect b="50%" l="50%" r="50%" t="50%"/>
          </a:path>
          <a:tileRect/>
        </a:grad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213000" y="1359425"/>
            <a:ext cx="8764500" cy="1677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sz="3300"/>
              <a:t>This Year We Have A Whole New Ballgame</a:t>
            </a:r>
            <a:endParaRPr b="1" sz="3300"/>
          </a:p>
          <a:p>
            <a:pPr indent="0" lvl="0" marL="0" rtl="0" algn="ctr">
              <a:spcBef>
                <a:spcPts val="0"/>
              </a:spcBef>
              <a:spcAft>
                <a:spcPts val="0"/>
              </a:spcAft>
              <a:buNone/>
            </a:pPr>
            <a:r>
              <a:t/>
            </a:r>
            <a:endParaRPr sz="3633"/>
          </a:p>
          <a:p>
            <a:pPr indent="0" lvl="0" marL="0" rtl="0" algn="ctr">
              <a:spcBef>
                <a:spcPts val="0"/>
              </a:spcBef>
              <a:spcAft>
                <a:spcPts val="0"/>
              </a:spcAft>
              <a:buNone/>
            </a:pPr>
            <a:r>
              <a:rPr lang="en" sz="3300"/>
              <a:t>Because We Are On Our Own!</a:t>
            </a:r>
            <a:endParaRPr sz="33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FEAFB"/>
            </a:gs>
            <a:gs pos="100000">
              <a:srgbClr val="6E9CE7"/>
            </a:gs>
          </a:gsLst>
          <a:path path="circle">
            <a:fillToRect b="50%" l="50%" r="50%" t="50%"/>
          </a:path>
          <a:tileRect/>
        </a:gradFill>
      </p:bgPr>
    </p:bg>
    <p:spTree>
      <p:nvGrpSpPr>
        <p:cNvPr id="176" name="Shape 176"/>
        <p:cNvGrpSpPr/>
        <p:nvPr/>
      </p:nvGrpSpPr>
      <p:grpSpPr>
        <a:xfrm>
          <a:off x="0" y="0"/>
          <a:ext cx="0" cy="0"/>
          <a:chOff x="0" y="0"/>
          <a:chExt cx="0" cy="0"/>
        </a:xfrm>
      </p:grpSpPr>
      <p:sp>
        <p:nvSpPr>
          <p:cNvPr id="177" name="Google Shape;177;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020"/>
              <a:t>QUESTIONS AND COMMENTS</a:t>
            </a:r>
            <a:endParaRPr b="1" sz="3020"/>
          </a:p>
        </p:txBody>
      </p:sp>
      <p:sp>
        <p:nvSpPr>
          <p:cNvPr id="178" name="Google Shape;178;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FEAFB"/>
            </a:gs>
            <a:gs pos="100000">
              <a:srgbClr val="6E9CE7"/>
            </a:gs>
          </a:gsLst>
          <a:path path="circle">
            <a:fillToRect b="50%" l="50%" r="50%" t="50%"/>
          </a:path>
          <a:tileRect/>
        </a:gradFill>
      </p:bgPr>
    </p:bg>
    <p:spTree>
      <p:nvGrpSpPr>
        <p:cNvPr id="182" name="Shape 182"/>
        <p:cNvGrpSpPr/>
        <p:nvPr/>
      </p:nvGrpSpPr>
      <p:grpSpPr>
        <a:xfrm>
          <a:off x="0" y="0"/>
          <a:ext cx="0" cy="0"/>
          <a:chOff x="0" y="0"/>
          <a:chExt cx="0" cy="0"/>
        </a:xfrm>
      </p:grpSpPr>
      <p:sp>
        <p:nvSpPr>
          <p:cNvPr id="183" name="Google Shape;183;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020"/>
              <a:t>THANK YOU!</a:t>
            </a:r>
            <a:endParaRPr b="1" sz="3020"/>
          </a:p>
        </p:txBody>
      </p:sp>
      <p:sp>
        <p:nvSpPr>
          <p:cNvPr id="184" name="Google Shape;184;p33"/>
          <p:cNvSpPr txBox="1"/>
          <p:nvPr>
            <p:ph idx="1" type="body"/>
          </p:nvPr>
        </p:nvSpPr>
        <p:spPr>
          <a:xfrm>
            <a:off x="311700" y="1152475"/>
            <a:ext cx="8520600" cy="34164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solidFill>
                  <a:schemeClr val="dk1"/>
                </a:solidFill>
              </a:rPr>
              <a:t>Rik Kasuga</a:t>
            </a:r>
            <a:endParaRPr>
              <a:solidFill>
                <a:schemeClr val="dk1"/>
              </a:solidFill>
            </a:endParaRPr>
          </a:p>
          <a:p>
            <a:pPr indent="0" lvl="0" marL="0" rtl="0" algn="l">
              <a:spcBef>
                <a:spcPts val="1200"/>
              </a:spcBef>
              <a:spcAft>
                <a:spcPts val="0"/>
              </a:spcAft>
              <a:buNone/>
            </a:pPr>
            <a:r>
              <a:rPr lang="en" u="sng">
                <a:solidFill>
                  <a:schemeClr val="hlink"/>
                </a:solidFill>
                <a:hlinkClick r:id="rId3"/>
              </a:rPr>
              <a:t>rik@burlingamenetwork.org</a:t>
            </a:r>
            <a:endParaRPr/>
          </a:p>
          <a:p>
            <a:pPr indent="0" lvl="0" marL="0" rtl="0" algn="l">
              <a:spcBef>
                <a:spcPts val="1200"/>
              </a:spcBef>
              <a:spcAft>
                <a:spcPts val="1200"/>
              </a:spcAft>
              <a:buNone/>
            </a:pPr>
            <a:r>
              <a:rPr lang="en">
                <a:solidFill>
                  <a:schemeClr val="dk1"/>
                </a:solidFill>
              </a:rPr>
              <a:t>(</a:t>
            </a:r>
            <a:r>
              <a:rPr lang="en">
                <a:solidFill>
                  <a:schemeClr val="dk1"/>
                </a:solidFill>
              </a:rPr>
              <a:t>650) 464-3726</a:t>
            </a:r>
            <a:endParaRPr>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FEAFB"/>
            </a:gs>
            <a:gs pos="100000">
              <a:srgbClr val="6E9CE7"/>
            </a:gs>
          </a:gsLst>
          <a:path path="circle">
            <a:fillToRect b="50%" l="50%" r="50%" t="50%"/>
          </a:path>
          <a:tileRect/>
        </a:gradFill>
      </p:bgPr>
    </p:bg>
    <p:spTree>
      <p:nvGrpSpPr>
        <p:cNvPr id="188" name="Shape 188"/>
        <p:cNvGrpSpPr/>
        <p:nvPr/>
      </p:nvGrpSpPr>
      <p:grpSpPr>
        <a:xfrm>
          <a:off x="0" y="0"/>
          <a:ext cx="0" cy="0"/>
          <a:chOff x="0" y="0"/>
          <a:chExt cx="0" cy="0"/>
        </a:xfrm>
      </p:grpSpPr>
      <p:sp>
        <p:nvSpPr>
          <p:cNvPr id="189" name="Google Shape;189;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90" name="Google Shape;190;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a sign that says check on your neighbors on a white background (Provided by Tenor)" id="191" name="Google Shape;191;p34"/>
          <p:cNvPicPr preferRelativeResize="0"/>
          <p:nvPr/>
        </p:nvPicPr>
        <p:blipFill>
          <a:blip r:embed="rId3">
            <a:alphaModFix/>
          </a:blip>
          <a:stretch>
            <a:fillRect/>
          </a:stretch>
        </p:blipFill>
        <p:spPr>
          <a:xfrm>
            <a:off x="2571050" y="744350"/>
            <a:ext cx="3882000" cy="3882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FEAFB"/>
            </a:gs>
            <a:gs pos="100000">
              <a:srgbClr val="6E9CE7"/>
            </a:gs>
          </a:gsLst>
          <a:path path="circle">
            <a:fillToRect b="50%" l="50%" r="50%" t="50%"/>
          </a:path>
          <a:tileRect/>
        </a:gra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 sz="3020"/>
              <a:t>NEIGHBORHOODS HELPING NEIGHBORHOODS</a:t>
            </a:r>
            <a:endParaRPr b="1" sz="3020"/>
          </a:p>
        </p:txBody>
      </p:sp>
      <p:sp>
        <p:nvSpPr>
          <p:cNvPr id="66" name="Google Shape;66;p15"/>
          <p:cNvSpPr txBox="1"/>
          <p:nvPr>
            <p:ph idx="1" type="body"/>
          </p:nvPr>
        </p:nvSpPr>
        <p:spPr>
          <a:xfrm>
            <a:off x="311700" y="2143075"/>
            <a:ext cx="8520600" cy="8355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2500">
                <a:solidFill>
                  <a:srgbClr val="CC0000"/>
                </a:solidFill>
              </a:rPr>
              <a:t>How do Neighborhoods connect with each other?</a:t>
            </a:r>
            <a:endParaRPr sz="2500">
              <a:solidFill>
                <a:srgbClr val="CC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FEAFB"/>
            </a:gs>
            <a:gs pos="100000">
              <a:srgbClr val="6E9CE7"/>
            </a:gs>
          </a:gsLst>
          <a:path path="circle">
            <a:fillToRect b="50%" l="50%" r="50%" t="50%"/>
          </a:path>
          <a:tileRect/>
        </a:gradFill>
      </p:bgPr>
    </p:bg>
    <p:spTree>
      <p:nvGrpSpPr>
        <p:cNvPr id="70" name="Shape 70"/>
        <p:cNvGrpSpPr/>
        <p:nvPr/>
      </p:nvGrpSpPr>
      <p:grpSpPr>
        <a:xfrm>
          <a:off x="0" y="0"/>
          <a:ext cx="0" cy="0"/>
          <a:chOff x="0" y="0"/>
          <a:chExt cx="0" cy="0"/>
        </a:xfrm>
      </p:grpSpPr>
      <p:sp>
        <p:nvSpPr>
          <p:cNvPr id="71" name="Google Shape;71;p16"/>
          <p:cNvSpPr txBox="1"/>
          <p:nvPr>
            <p:ph idx="1" type="body"/>
          </p:nvPr>
        </p:nvSpPr>
        <p:spPr>
          <a:xfrm>
            <a:off x="311700" y="773826"/>
            <a:ext cx="8636100" cy="39261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None/>
            </a:pPr>
            <a:r>
              <a:rPr lang="en" sz="2500"/>
              <a:t>A New Trick this year: ZELLO app</a:t>
            </a:r>
            <a:endParaRPr sz="2500"/>
          </a:p>
          <a:p>
            <a:pPr indent="0" lvl="0" marL="0" rtl="0" algn="l">
              <a:lnSpc>
                <a:spcPct val="105000"/>
              </a:lnSpc>
              <a:spcBef>
                <a:spcPts val="1200"/>
              </a:spcBef>
              <a:spcAft>
                <a:spcPts val="0"/>
              </a:spcAft>
              <a:buNone/>
            </a:pPr>
            <a:r>
              <a:t/>
            </a:r>
            <a:endParaRPr sz="1900"/>
          </a:p>
          <a:p>
            <a:pPr indent="0" lvl="0" marL="0" rtl="0" algn="l">
              <a:lnSpc>
                <a:spcPct val="105000"/>
              </a:lnSpc>
              <a:spcBef>
                <a:spcPts val="1200"/>
              </a:spcBef>
              <a:spcAft>
                <a:spcPts val="0"/>
              </a:spcAft>
              <a:buNone/>
            </a:pPr>
            <a:r>
              <a:t/>
            </a:r>
            <a:endParaRPr sz="1900"/>
          </a:p>
          <a:p>
            <a:pPr indent="0" lvl="0" marL="0" rtl="0" algn="l">
              <a:lnSpc>
                <a:spcPct val="105000"/>
              </a:lnSpc>
              <a:spcBef>
                <a:spcPts val="1200"/>
              </a:spcBef>
              <a:spcAft>
                <a:spcPts val="0"/>
              </a:spcAft>
              <a:buNone/>
            </a:pPr>
            <a:r>
              <a:rPr lang="en" sz="2600"/>
              <a:t>And an Old Standby: FRS radio </a:t>
            </a:r>
            <a:endParaRPr sz="2600"/>
          </a:p>
          <a:p>
            <a:pPr indent="0" lvl="0" marL="0" rtl="0" algn="l">
              <a:lnSpc>
                <a:spcPct val="105000"/>
              </a:lnSpc>
              <a:spcBef>
                <a:spcPts val="1200"/>
              </a:spcBef>
              <a:spcAft>
                <a:spcPts val="0"/>
              </a:spcAft>
              <a:buNone/>
            </a:pPr>
            <a:r>
              <a:t/>
            </a:r>
            <a:endParaRPr sz="1900"/>
          </a:p>
          <a:p>
            <a:pPr indent="0" lvl="0" marL="0" rtl="0" algn="l">
              <a:lnSpc>
                <a:spcPct val="105000"/>
              </a:lnSpc>
              <a:spcBef>
                <a:spcPts val="1200"/>
              </a:spcBef>
              <a:spcAft>
                <a:spcPts val="0"/>
              </a:spcAft>
              <a:buNone/>
            </a:pPr>
            <a:r>
              <a:t/>
            </a:r>
            <a:endParaRPr sz="1900"/>
          </a:p>
          <a:p>
            <a:pPr indent="0" lvl="0" marL="0" rtl="0" algn="l">
              <a:lnSpc>
                <a:spcPct val="105000"/>
              </a:lnSpc>
              <a:spcBef>
                <a:spcPts val="1200"/>
              </a:spcBef>
              <a:spcAft>
                <a:spcPts val="1200"/>
              </a:spcAft>
              <a:buNone/>
            </a:pPr>
            <a:r>
              <a:rPr lang="en" sz="2500"/>
              <a:t>And,</a:t>
            </a:r>
            <a:r>
              <a:rPr lang="en" sz="2600"/>
              <a:t> when All Else Fails: HAM radio</a:t>
            </a:r>
            <a:endParaRPr sz="2600"/>
          </a:p>
        </p:txBody>
      </p:sp>
      <p:pic>
        <p:nvPicPr>
          <p:cNvPr id="72" name="Google Shape;72;p16"/>
          <p:cNvPicPr preferRelativeResize="0"/>
          <p:nvPr/>
        </p:nvPicPr>
        <p:blipFill>
          <a:blip r:embed="rId3">
            <a:alphaModFix/>
          </a:blip>
          <a:stretch>
            <a:fillRect/>
          </a:stretch>
        </p:blipFill>
        <p:spPr>
          <a:xfrm>
            <a:off x="6227200" y="572625"/>
            <a:ext cx="1071125" cy="1071125"/>
          </a:xfrm>
          <a:prstGeom prst="rect">
            <a:avLst/>
          </a:prstGeom>
          <a:noFill/>
          <a:ln>
            <a:noFill/>
          </a:ln>
        </p:spPr>
      </p:pic>
      <p:pic>
        <p:nvPicPr>
          <p:cNvPr descr="communication walkie talkie cartoon vector illustration (Provided by Getty Images)" id="73" name="Google Shape;73;p16"/>
          <p:cNvPicPr preferRelativeResize="0"/>
          <p:nvPr/>
        </p:nvPicPr>
        <p:blipFill>
          <a:blip r:embed="rId4">
            <a:alphaModFix/>
          </a:blip>
          <a:stretch>
            <a:fillRect/>
          </a:stretch>
        </p:blipFill>
        <p:spPr>
          <a:xfrm>
            <a:off x="6227200" y="2036187"/>
            <a:ext cx="1071124" cy="1071124"/>
          </a:xfrm>
          <a:prstGeom prst="rect">
            <a:avLst/>
          </a:prstGeom>
          <a:noFill/>
          <a:ln>
            <a:noFill/>
          </a:ln>
        </p:spPr>
      </p:pic>
      <p:pic>
        <p:nvPicPr>
          <p:cNvPr descr="Antenna related icon on background for graphic and web design. Simple illustration. Internet concept symbol for website button or mobile app (Provided by Getty Images)" id="74" name="Google Shape;74;p16"/>
          <p:cNvPicPr preferRelativeResize="0"/>
          <p:nvPr/>
        </p:nvPicPr>
        <p:blipFill>
          <a:blip r:embed="rId5">
            <a:alphaModFix/>
          </a:blip>
          <a:stretch>
            <a:fillRect/>
          </a:stretch>
        </p:blipFill>
        <p:spPr>
          <a:xfrm>
            <a:off x="6227200" y="3499725"/>
            <a:ext cx="1071124" cy="10706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FEAFB"/>
            </a:gs>
            <a:gs pos="100000">
              <a:srgbClr val="6E9CE7"/>
            </a:gs>
          </a:gsLst>
          <a:path path="circle">
            <a:fillToRect b="50%" l="50%" r="50%" t="50%"/>
          </a:path>
          <a:tileRect/>
        </a:gradFill>
      </p:bgPr>
    </p:bg>
    <p:spTree>
      <p:nvGrpSpPr>
        <p:cNvPr id="78" name="Shape 78"/>
        <p:cNvGrpSpPr/>
        <p:nvPr/>
      </p:nvGrpSpPr>
      <p:grpSpPr>
        <a:xfrm>
          <a:off x="0" y="0"/>
          <a:ext cx="0" cy="0"/>
          <a:chOff x="0" y="0"/>
          <a:chExt cx="0" cy="0"/>
        </a:xfrm>
      </p:grpSpPr>
      <p:sp>
        <p:nvSpPr>
          <p:cNvPr id="79" name="Google Shape;79;p17"/>
          <p:cNvSpPr/>
          <p:nvPr/>
        </p:nvSpPr>
        <p:spPr>
          <a:xfrm>
            <a:off x="75175" y="272308"/>
            <a:ext cx="2569500" cy="25695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1200"/>
              </a:spcAft>
              <a:buClr>
                <a:schemeClr val="dk1"/>
              </a:buClr>
              <a:buSzPts val="1100"/>
              <a:buFont typeface="Arial"/>
              <a:buNone/>
            </a:pPr>
            <a:r>
              <a:rPr lang="en" sz="1800">
                <a:solidFill>
                  <a:srgbClr val="CC0000"/>
                </a:solidFill>
              </a:rPr>
              <a:t>Zello is an app that turns one’s cell phone into a Walkie-Talkie.</a:t>
            </a:r>
            <a:endParaRPr>
              <a:solidFill>
                <a:srgbClr val="CC0000"/>
              </a:solidFill>
            </a:endParaRPr>
          </a:p>
        </p:txBody>
      </p:sp>
      <p:sp>
        <p:nvSpPr>
          <p:cNvPr id="80" name="Google Shape;80;p17"/>
          <p:cNvSpPr/>
          <p:nvPr/>
        </p:nvSpPr>
        <p:spPr>
          <a:xfrm>
            <a:off x="3212813" y="272327"/>
            <a:ext cx="2569500" cy="25695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1200"/>
              </a:spcAft>
              <a:buNone/>
            </a:pPr>
            <a:r>
              <a:rPr lang="en" sz="1800">
                <a:solidFill>
                  <a:schemeClr val="dk2"/>
                </a:solidFill>
              </a:rPr>
              <a:t>It may work when your cell phone does not.</a:t>
            </a:r>
            <a:endParaRPr/>
          </a:p>
        </p:txBody>
      </p:sp>
      <p:sp>
        <p:nvSpPr>
          <p:cNvPr id="81" name="Google Shape;81;p17"/>
          <p:cNvSpPr/>
          <p:nvPr/>
        </p:nvSpPr>
        <p:spPr>
          <a:xfrm>
            <a:off x="6414525" y="256549"/>
            <a:ext cx="2569500" cy="25695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1200"/>
              </a:spcAft>
              <a:buNone/>
            </a:pPr>
            <a:r>
              <a:rPr lang="en" sz="1800">
                <a:solidFill>
                  <a:schemeClr val="dk2"/>
                </a:solidFill>
              </a:rPr>
              <a:t>One can also “message” or text using Zello.</a:t>
            </a:r>
            <a:endParaRPr/>
          </a:p>
        </p:txBody>
      </p:sp>
      <p:sp>
        <p:nvSpPr>
          <p:cNvPr id="82" name="Google Shape;82;p17"/>
          <p:cNvSpPr/>
          <p:nvPr/>
        </p:nvSpPr>
        <p:spPr>
          <a:xfrm>
            <a:off x="1628825" y="2445650"/>
            <a:ext cx="2569500" cy="25695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1200"/>
              </a:spcAft>
              <a:buNone/>
            </a:pPr>
            <a:r>
              <a:rPr lang="en" sz="1800">
                <a:solidFill>
                  <a:schemeClr val="dk2"/>
                </a:solidFill>
              </a:rPr>
              <a:t>Separate Channels can be set up for use by family, friends, neighbors.</a:t>
            </a:r>
            <a:endParaRPr/>
          </a:p>
        </p:txBody>
      </p:sp>
      <p:sp>
        <p:nvSpPr>
          <p:cNvPr id="83" name="Google Shape;83;p17"/>
          <p:cNvSpPr/>
          <p:nvPr/>
        </p:nvSpPr>
        <p:spPr>
          <a:xfrm>
            <a:off x="4856025" y="2437761"/>
            <a:ext cx="2569500" cy="25695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800">
              <a:solidFill>
                <a:schemeClr val="dk2"/>
              </a:solidFill>
            </a:endParaRPr>
          </a:p>
          <a:p>
            <a:pPr indent="0" lvl="0" marL="0" rtl="0" algn="ctr">
              <a:lnSpc>
                <a:spcPct val="115000"/>
              </a:lnSpc>
              <a:spcBef>
                <a:spcPts val="1200"/>
              </a:spcBef>
              <a:spcAft>
                <a:spcPts val="0"/>
              </a:spcAft>
              <a:buNone/>
            </a:pPr>
            <a:r>
              <a:t/>
            </a:r>
            <a:endParaRPr sz="1800">
              <a:solidFill>
                <a:schemeClr val="dk2"/>
              </a:solidFill>
            </a:endParaRPr>
          </a:p>
          <a:p>
            <a:pPr indent="0" lvl="0" marL="0" rtl="0" algn="ctr">
              <a:lnSpc>
                <a:spcPct val="115000"/>
              </a:lnSpc>
              <a:spcBef>
                <a:spcPts val="1200"/>
              </a:spcBef>
              <a:spcAft>
                <a:spcPts val="0"/>
              </a:spcAft>
              <a:buNone/>
            </a:pPr>
            <a:r>
              <a:rPr lang="en" sz="1800">
                <a:solidFill>
                  <a:schemeClr val="dk2"/>
                </a:solidFill>
              </a:rPr>
              <a:t>Though it has unlimited range, it is dependent on cell tower/internet connectivity.</a:t>
            </a:r>
            <a:endParaRPr sz="1800">
              <a:solidFill>
                <a:schemeClr val="dk2"/>
              </a:solidFill>
            </a:endParaRPr>
          </a:p>
          <a:p>
            <a:pPr indent="0" lvl="0" marL="0" rtl="0" algn="l">
              <a:lnSpc>
                <a:spcPct val="115000"/>
              </a:lnSpc>
              <a:spcBef>
                <a:spcPts val="1200"/>
              </a:spcBef>
              <a:spcAft>
                <a:spcPts val="1200"/>
              </a:spcAft>
              <a:buNone/>
            </a:pPr>
            <a:r>
              <a:t/>
            </a:r>
            <a:endParaRPr sz="18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FEAFB"/>
            </a:gs>
            <a:gs pos="100000">
              <a:srgbClr val="6E9CE7"/>
            </a:gs>
          </a:gsLst>
          <a:path path="circle">
            <a:fillToRect b="50%" l="50%" r="50%" t="50%"/>
          </a:path>
          <a:tileRect/>
        </a:gradFill>
      </p:bgPr>
    </p:bg>
    <p:spTree>
      <p:nvGrpSpPr>
        <p:cNvPr id="87" name="Shape 87"/>
        <p:cNvGrpSpPr/>
        <p:nvPr/>
      </p:nvGrpSpPr>
      <p:grpSpPr>
        <a:xfrm>
          <a:off x="0" y="0"/>
          <a:ext cx="0" cy="0"/>
          <a:chOff x="0" y="0"/>
          <a:chExt cx="0" cy="0"/>
        </a:xfrm>
      </p:grpSpPr>
      <p:sp>
        <p:nvSpPr>
          <p:cNvPr id="88" name="Google Shape;88;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500"/>
              <a:t>FRS radios can be used without a license to communicate typically 1-2 miles.</a:t>
            </a:r>
            <a:endParaRPr sz="2500"/>
          </a:p>
          <a:p>
            <a:pPr indent="0" lvl="0" marL="0" rtl="0" algn="l">
              <a:spcBef>
                <a:spcPts val="1200"/>
              </a:spcBef>
              <a:spcAft>
                <a:spcPts val="1200"/>
              </a:spcAft>
              <a:buNone/>
            </a:pPr>
            <a:r>
              <a:t/>
            </a:r>
            <a:endParaRPr sz="1900"/>
          </a:p>
        </p:txBody>
      </p:sp>
      <p:pic>
        <p:nvPicPr>
          <p:cNvPr descr="communication walkie talkie cartoon vector illustration (Provided by Getty Images)" id="89" name="Google Shape;89;p18"/>
          <p:cNvPicPr preferRelativeResize="0"/>
          <p:nvPr/>
        </p:nvPicPr>
        <p:blipFill>
          <a:blip r:embed="rId3">
            <a:alphaModFix/>
          </a:blip>
          <a:stretch>
            <a:fillRect/>
          </a:stretch>
        </p:blipFill>
        <p:spPr>
          <a:xfrm>
            <a:off x="3468230" y="2571750"/>
            <a:ext cx="2027423" cy="202742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FEAFB"/>
            </a:gs>
            <a:gs pos="100000">
              <a:srgbClr val="6E9CE7"/>
            </a:gs>
          </a:gsLst>
          <a:path path="circle">
            <a:fillToRect b="50%" l="50%" r="50%" t="50%"/>
          </a:path>
          <a:tileRect/>
        </a:gradFill>
      </p:bgPr>
    </p:bg>
    <p:spTree>
      <p:nvGrpSpPr>
        <p:cNvPr id="93" name="Shape 93"/>
        <p:cNvGrpSpPr/>
        <p:nvPr/>
      </p:nvGrpSpPr>
      <p:grpSpPr>
        <a:xfrm>
          <a:off x="0" y="0"/>
          <a:ext cx="0" cy="0"/>
          <a:chOff x="0" y="0"/>
          <a:chExt cx="0" cy="0"/>
        </a:xfrm>
      </p:grpSpPr>
      <p:sp>
        <p:nvSpPr>
          <p:cNvPr id="94" name="Google Shape;94;p19"/>
          <p:cNvSpPr txBox="1"/>
          <p:nvPr>
            <p:ph idx="1" type="body"/>
          </p:nvPr>
        </p:nvSpPr>
        <p:spPr>
          <a:xfrm>
            <a:off x="311700" y="786725"/>
            <a:ext cx="8520600" cy="3416400"/>
          </a:xfrm>
          <a:prstGeom prst="rect">
            <a:avLst/>
          </a:prstGeom>
        </p:spPr>
        <p:txBody>
          <a:bodyPr anchorCtr="0" anchor="ctr" bIns="91425" lIns="91425" spcFirstLastPara="1" rIns="91425" wrap="square" tIns="91425">
            <a:normAutofit/>
          </a:bodyPr>
          <a:lstStyle/>
          <a:p>
            <a:pPr indent="0" lvl="0" marL="0" rtl="0" algn="ctr">
              <a:spcBef>
                <a:spcPts val="0"/>
              </a:spcBef>
              <a:spcAft>
                <a:spcPts val="1200"/>
              </a:spcAft>
              <a:buNone/>
            </a:pPr>
            <a:r>
              <a:rPr lang="en" sz="2500"/>
              <a:t>Ham radios require a license and can communicate many miles, including the entire City of Burlingame with few exceptions.</a:t>
            </a:r>
            <a:endParaRPr sz="2500"/>
          </a:p>
        </p:txBody>
      </p:sp>
      <p:pic>
        <p:nvPicPr>
          <p:cNvPr descr="Antenna related icon on background for graphic and web design. Simple illustration. Internet concept symbol for website button or mobile app (Provided by Getty Images)" id="95" name="Google Shape;95;p19"/>
          <p:cNvPicPr preferRelativeResize="0"/>
          <p:nvPr/>
        </p:nvPicPr>
        <p:blipFill>
          <a:blip r:embed="rId3">
            <a:alphaModFix/>
          </a:blip>
          <a:stretch>
            <a:fillRect/>
          </a:stretch>
        </p:blipFill>
        <p:spPr>
          <a:xfrm>
            <a:off x="531670" y="339225"/>
            <a:ext cx="1294403" cy="1293776"/>
          </a:xfrm>
          <a:prstGeom prst="rect">
            <a:avLst/>
          </a:prstGeom>
          <a:noFill/>
          <a:ln>
            <a:noFill/>
          </a:ln>
        </p:spPr>
      </p:pic>
      <p:pic>
        <p:nvPicPr>
          <p:cNvPr descr="Police female officer using Walkie-talkie in patrol car. Two-way radio. Police radio. Selective focus, close-up. (Provided by Getty Images)" id="96" name="Google Shape;96;p19"/>
          <p:cNvPicPr preferRelativeResize="0"/>
          <p:nvPr/>
        </p:nvPicPr>
        <p:blipFill>
          <a:blip r:embed="rId4">
            <a:alphaModFix/>
          </a:blip>
          <a:stretch>
            <a:fillRect/>
          </a:stretch>
        </p:blipFill>
        <p:spPr>
          <a:xfrm>
            <a:off x="6303900" y="2855775"/>
            <a:ext cx="2392724" cy="187749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FEAFB"/>
            </a:gs>
            <a:gs pos="100000">
              <a:srgbClr val="6E9CE7"/>
            </a:gs>
          </a:gsLst>
          <a:path path="circle">
            <a:fillToRect b="50%" l="50%" r="50%" t="50%"/>
          </a:path>
          <a:tileRect/>
        </a:gradFill>
      </p:bgPr>
    </p:bg>
    <p:spTree>
      <p:nvGrpSpPr>
        <p:cNvPr id="100" name="Shape 100"/>
        <p:cNvGrpSpPr/>
        <p:nvPr/>
      </p:nvGrpSpPr>
      <p:grpSpPr>
        <a:xfrm>
          <a:off x="0" y="0"/>
          <a:ext cx="0" cy="0"/>
          <a:chOff x="0" y="0"/>
          <a:chExt cx="0" cy="0"/>
        </a:xfrm>
      </p:grpSpPr>
      <p:sp>
        <p:nvSpPr>
          <p:cNvPr id="101" name="Google Shape;101;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 sz="3020"/>
              <a:t>WHAT IS A RESOURCE NET?</a:t>
            </a:r>
            <a:endParaRPr b="1" sz="3020"/>
          </a:p>
        </p:txBody>
      </p:sp>
      <p:sp>
        <p:nvSpPr>
          <p:cNvPr id="102" name="Google Shape;102;p20"/>
          <p:cNvSpPr txBox="1"/>
          <p:nvPr>
            <p:ph idx="1" type="body"/>
          </p:nvPr>
        </p:nvSpPr>
        <p:spPr>
          <a:xfrm>
            <a:off x="311700" y="1152475"/>
            <a:ext cx="8520600" cy="3416400"/>
          </a:xfrm>
          <a:prstGeom prst="rect">
            <a:avLst/>
          </a:prstGeom>
        </p:spPr>
        <p:txBody>
          <a:bodyPr anchorCtr="0" anchor="ctr" bIns="91425" lIns="91425" spcFirstLastPara="1" rIns="91425" wrap="square" tIns="91425">
            <a:normAutofit/>
          </a:bodyPr>
          <a:lstStyle/>
          <a:p>
            <a:pPr indent="0" lvl="0" marL="0" rtl="0" algn="ctr">
              <a:spcBef>
                <a:spcPts val="0"/>
              </a:spcBef>
              <a:spcAft>
                <a:spcPts val="1200"/>
              </a:spcAft>
              <a:buNone/>
            </a:pPr>
            <a:r>
              <a:rPr lang="en" sz="2500">
                <a:solidFill>
                  <a:srgbClr val="CC0000"/>
                </a:solidFill>
              </a:rPr>
              <a:t>It</a:t>
            </a:r>
            <a:r>
              <a:rPr lang="en" sz="2500">
                <a:solidFill>
                  <a:srgbClr val="CC0000"/>
                </a:solidFill>
              </a:rPr>
              <a:t> is a communication plan where neighborhoods can communicate with other neighborhoods to share resources.</a:t>
            </a:r>
            <a:endParaRPr sz="2500">
              <a:solidFill>
                <a:srgbClr val="CC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FEAFB"/>
            </a:gs>
            <a:gs pos="100000">
              <a:srgbClr val="6E9CE7"/>
            </a:gs>
          </a:gsLst>
          <a:path path="circle">
            <a:fillToRect b="50%" l="50%" r="50%" t="50%"/>
          </a:path>
          <a:tileRect/>
        </a:gra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020"/>
              <a:t>ZELL</a:t>
            </a:r>
            <a:r>
              <a:rPr b="1" lang="en" sz="3020"/>
              <a:t>O</a:t>
            </a:r>
            <a:endParaRPr b="1" sz="3020"/>
          </a:p>
        </p:txBody>
      </p:sp>
      <p:sp>
        <p:nvSpPr>
          <p:cNvPr id="108" name="Google Shape;108;p21"/>
          <p:cNvSpPr txBox="1"/>
          <p:nvPr>
            <p:ph idx="1" type="body"/>
          </p:nvPr>
        </p:nvSpPr>
        <p:spPr>
          <a:xfrm>
            <a:off x="311700" y="1010477"/>
            <a:ext cx="5920500" cy="34164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Clr>
                <a:schemeClr val="dk1"/>
              </a:buClr>
              <a:buSzPts val="1100"/>
              <a:buFont typeface="Arial"/>
              <a:buNone/>
            </a:pPr>
            <a:r>
              <a:rPr lang="en" sz="2500">
                <a:solidFill>
                  <a:srgbClr val="CC0000"/>
                </a:solidFill>
              </a:rPr>
              <a:t>During the first half of the Drill (9-9:45 AM), a Resource Net will be activated using Zello. Neighborhoods will communicate their assigned NEEDS and RESOURCES to the Net Control via voice or message (text). </a:t>
            </a:r>
            <a:endParaRPr sz="2500">
              <a:solidFill>
                <a:srgbClr val="CC0000"/>
              </a:solidFill>
            </a:endParaRPr>
          </a:p>
        </p:txBody>
      </p:sp>
      <p:pic>
        <p:nvPicPr>
          <p:cNvPr id="109" name="Google Shape;109;p21"/>
          <p:cNvPicPr preferRelativeResize="0"/>
          <p:nvPr/>
        </p:nvPicPr>
        <p:blipFill>
          <a:blip r:embed="rId3">
            <a:alphaModFix/>
          </a:blip>
          <a:stretch>
            <a:fillRect/>
          </a:stretch>
        </p:blipFill>
        <p:spPr>
          <a:xfrm>
            <a:off x="6689500" y="1319162"/>
            <a:ext cx="1416801" cy="306722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